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7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3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no.robakidze\Desktop\Blog_Media%20Survey%20Results%20%231\TI%202015_Media_q37-44_Maia%20K_checked_ENG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nino.robakidze\Desktop\Blog_Media%20Survey%20Results%20%231\TI%202015_Media_q37-44_Maia%20K_checked_ENG.xlsx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no.robakidze\Desktop\Blog_Media%20Survey%20Results%20%231\TI%202015_Media_q37-44_Maia%20K_checked_ENG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no.robakidze\Desktop\Blog_Media%20Survey%20Results%20%231\TI%202015_Media_q37-44_Maia%20K_checked_ENG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no.robakidze\Desktop\Blog_Media%20Survey%20Results%20%231\TI%202015_Media_q37-44_Maia%20K_checked_ENG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no.robakidze\Downloads\&#4304;&#4316;&#4322;&#4308;&#4316;&#4312;&#4304;&#4316;&#4312;%20&#4315;&#4317;&#4315;&#4334;&#4315;&#4304;&#4320;&#4308;&#4305;&#4314;&#4308;&#4305;&#4312;%20(1)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ka-GE" sz="2000" b="1" i="0" u="none" strike="noStrike" baseline="0">
                <a:effectLst/>
              </a:rPr>
              <a:t>ამ ორი მოსაზრებიდან რომელს ეთანხმებით?</a:t>
            </a:r>
            <a:r>
              <a:rPr lang="en-US" sz="2000" b="1" i="0" u="none" strike="noStrike" baseline="0">
                <a:effectLst/>
              </a:rPr>
              <a:t> </a:t>
            </a:r>
            <a:r>
              <a:rPr lang="en-US" sz="2000" b="1" i="0" baseline="0"/>
              <a:t>(%) 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Tables!$K$3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00666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Tables!$I$4:$J$9</c:f>
              <c:multiLvlStrCache>
                <c:ptCount val="6"/>
                <c:lvl>
                  <c:pt idx="0">
                    <c:v>Strongly agree</c:v>
                  </c:pt>
                  <c:pt idx="1">
                    <c:v>Agree</c:v>
                  </c:pt>
                  <c:pt idx="2">
                    <c:v>Strongly agree</c:v>
                  </c:pt>
                  <c:pt idx="3">
                    <c:v>Agree</c:v>
                  </c:pt>
                </c:lvl>
                <c:lvl>
                  <c:pt idx="0">
                    <c:v>ამჟამად საქართველოში პოლიტიკა განსაზღვრავს იმას, თუ რას და როგორ გააშუქებს მედია.</c:v>
                  </c:pt>
                  <c:pt idx="2">
                    <c:v>ამჟამად საქართველოში მედია კარნახობს პოლიტიკოსებს, თუ როგორ იმოქმედონ. </c:v>
                  </c:pt>
                  <c:pt idx="4">
                    <c:v>არც ერთს არ ვეთანხმები</c:v>
                  </c:pt>
                  <c:pt idx="5">
                    <c:v>არ ვიცი/უარი</c:v>
                  </c:pt>
                </c:lvl>
              </c:multiLvlStrCache>
            </c:multiLvlStrRef>
          </c:cat>
          <c:val>
            <c:numRef>
              <c:f>Tables!$K$4:$K$9</c:f>
              <c:numCache>
                <c:formatCode>###0</c:formatCode>
                <c:ptCount val="6"/>
                <c:pt idx="0">
                  <c:v>21.988005575831025</c:v>
                </c:pt>
                <c:pt idx="1">
                  <c:v>29.156964236230888</c:v>
                </c:pt>
                <c:pt idx="2">
                  <c:v>5.0690025401365784</c:v>
                </c:pt>
                <c:pt idx="3">
                  <c:v>10.664123148172417</c:v>
                </c:pt>
                <c:pt idx="4">
                  <c:v>13.365046021978005</c:v>
                </c:pt>
                <c:pt idx="5">
                  <c:v>19.75685847765109</c:v>
                </c:pt>
              </c:numCache>
            </c:numRef>
          </c:val>
        </c:ser>
        <c:ser>
          <c:idx val="1"/>
          <c:order val="1"/>
          <c:tx>
            <c:strRef>
              <c:f>Tables!$L$3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6699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Tables!$I$4:$J$9</c:f>
              <c:multiLvlStrCache>
                <c:ptCount val="6"/>
                <c:lvl>
                  <c:pt idx="0">
                    <c:v>Strongly agree</c:v>
                  </c:pt>
                  <c:pt idx="1">
                    <c:v>Agree</c:v>
                  </c:pt>
                  <c:pt idx="2">
                    <c:v>Strongly agree</c:v>
                  </c:pt>
                  <c:pt idx="3">
                    <c:v>Agree</c:v>
                  </c:pt>
                </c:lvl>
                <c:lvl>
                  <c:pt idx="0">
                    <c:v>ამჟამად საქართველოში პოლიტიკა განსაზღვრავს იმას, თუ რას და როგორ გააშუქებს მედია.</c:v>
                  </c:pt>
                  <c:pt idx="2">
                    <c:v>ამჟამად საქართველოში მედია კარნახობს პოლიტიკოსებს, თუ როგორ იმოქმედონ. </c:v>
                  </c:pt>
                  <c:pt idx="4">
                    <c:v>არც ერთს არ ვეთანხმები</c:v>
                  </c:pt>
                  <c:pt idx="5">
                    <c:v>არ ვიცი/უარი</c:v>
                  </c:pt>
                </c:lvl>
              </c:multiLvlStrCache>
            </c:multiLvlStrRef>
          </c:cat>
          <c:val>
            <c:numRef>
              <c:f>Tables!$L$4:$L$9</c:f>
              <c:numCache>
                <c:formatCode>0</c:formatCode>
                <c:ptCount val="6"/>
                <c:pt idx="0">
                  <c:v>21.213408903963163</c:v>
                </c:pt>
                <c:pt idx="1">
                  <c:v>25.191477680855296</c:v>
                </c:pt>
                <c:pt idx="2">
                  <c:v>6.9887765035863101</c:v>
                </c:pt>
                <c:pt idx="3">
                  <c:v>11.467579954146158</c:v>
                </c:pt>
                <c:pt idx="4">
                  <c:v>6.8697871350700517</c:v>
                </c:pt>
                <c:pt idx="5">
                  <c:v>28.26896982237902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141441024"/>
        <c:axId val="2141451904"/>
      </c:barChart>
      <c:catAx>
        <c:axId val="21414410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141451904"/>
        <c:crosses val="autoZero"/>
        <c:auto val="1"/>
        <c:lblAlgn val="ctr"/>
        <c:lblOffset val="100"/>
        <c:noMultiLvlLbl val="0"/>
      </c:catAx>
      <c:valAx>
        <c:axId val="2141451904"/>
        <c:scaling>
          <c:orientation val="minMax"/>
          <c:max val="80"/>
        </c:scaling>
        <c:delete val="1"/>
        <c:axPos val="l"/>
        <c:numFmt formatCode="###0" sourceLinked="1"/>
        <c:majorTickMark val="out"/>
        <c:minorTickMark val="none"/>
        <c:tickLblPos val="none"/>
        <c:crossAx val="214144102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0157780177674054"/>
          <c:y val="8.9439889768111874E-2"/>
          <c:w val="0.39684428115311399"/>
          <c:h val="4.6152626450737748E-2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400" b="1" i="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ka-GE" sz="1600" b="1" i="0" u="none" strike="noStrike" baseline="0">
                <a:effectLst/>
              </a:rPr>
              <a:t>რამდენად ეთანხმებით ან არ ეთანხმებით, რომ ქართველი ჟურნალისტები, როგორც წესი ... </a:t>
            </a:r>
            <a:r>
              <a:rPr lang="en-US" sz="1600" b="1" i="0" baseline="0"/>
              <a:t>(%)</a:t>
            </a:r>
            <a:endParaRPr lang="en-US" sz="1600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8464058824770535"/>
          <c:y val="0.21041911239129418"/>
          <c:w val="0.79777071220322737"/>
          <c:h val="0.767365901785308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Tables!$K$13</c:f>
              <c:strCache>
                <c:ptCount val="1"/>
                <c:pt idx="0">
                  <c:v>სრულად ვეთანხმები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Tables!$I$14:$J$21</c:f>
              <c:multiLvlStrCache>
                <c:ptCount val="8"/>
                <c:lvl>
                  <c:pt idx="0">
                    <c:v>2015</c:v>
                  </c:pt>
                  <c:pt idx="1">
                    <c:v>2013</c:v>
                  </c:pt>
                  <c:pt idx="2">
                    <c:v>2015</c:v>
                  </c:pt>
                  <c:pt idx="3">
                    <c:v>2013</c:v>
                  </c:pt>
                  <c:pt idx="4">
                    <c:v>2015</c:v>
                  </c:pt>
                  <c:pt idx="5">
                    <c:v>2013</c:v>
                  </c:pt>
                  <c:pt idx="6">
                    <c:v>2015</c:v>
                  </c:pt>
                  <c:pt idx="7">
                    <c:v>2013</c:v>
                  </c:pt>
                </c:lvl>
                <c:lvl>
                  <c:pt idx="0">
                    <c:v>იცავენ მედიის მფლობელების ინტერესს</c:v>
                  </c:pt>
                  <c:pt idx="2">
                    <c:v>მაღალი დონის პროფესიონალები არიან</c:v>
                  </c:pt>
                  <c:pt idx="4">
                    <c:v>თქვენნაირი ადამიანების ინტერესების გათვალისწინებით მუშაობენ</c:v>
                  </c:pt>
                  <c:pt idx="6">
                    <c:v>აშუქებენ ახალ ამბებს ზედაპირულად</c:v>
                  </c:pt>
                </c:lvl>
              </c:multiLvlStrCache>
            </c:multiLvlStrRef>
          </c:cat>
          <c:val>
            <c:numRef>
              <c:f>Tables!$K$14:$K$21</c:f>
              <c:numCache>
                <c:formatCode>0</c:formatCode>
                <c:ptCount val="8"/>
                <c:pt idx="0" formatCode="###0">
                  <c:v>16.608568799837769</c:v>
                </c:pt>
                <c:pt idx="1">
                  <c:v>13.490933450456691</c:v>
                </c:pt>
                <c:pt idx="2" formatCode="###0">
                  <c:v>12.448557829279462</c:v>
                </c:pt>
                <c:pt idx="3">
                  <c:v>11.895236987968024</c:v>
                </c:pt>
                <c:pt idx="4" formatCode="###0">
                  <c:v>6.891843249489467</c:v>
                </c:pt>
                <c:pt idx="5">
                  <c:v>4.603206034140312</c:v>
                </c:pt>
                <c:pt idx="6" formatCode="###0">
                  <c:v>5.8916252081618437</c:v>
                </c:pt>
                <c:pt idx="7">
                  <c:v>4.8871095324098635</c:v>
                </c:pt>
              </c:numCache>
            </c:numRef>
          </c:val>
        </c:ser>
        <c:ser>
          <c:idx val="1"/>
          <c:order val="1"/>
          <c:tx>
            <c:strRef>
              <c:f>Tables!$L$13</c:f>
              <c:strCache>
                <c:ptCount val="1"/>
                <c:pt idx="0">
                  <c:v>ვეთანხმები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Tables!$I$14:$J$21</c:f>
              <c:multiLvlStrCache>
                <c:ptCount val="8"/>
                <c:lvl>
                  <c:pt idx="0">
                    <c:v>2015</c:v>
                  </c:pt>
                  <c:pt idx="1">
                    <c:v>2013</c:v>
                  </c:pt>
                  <c:pt idx="2">
                    <c:v>2015</c:v>
                  </c:pt>
                  <c:pt idx="3">
                    <c:v>2013</c:v>
                  </c:pt>
                  <c:pt idx="4">
                    <c:v>2015</c:v>
                  </c:pt>
                  <c:pt idx="5">
                    <c:v>2013</c:v>
                  </c:pt>
                  <c:pt idx="6">
                    <c:v>2015</c:v>
                  </c:pt>
                  <c:pt idx="7">
                    <c:v>2013</c:v>
                  </c:pt>
                </c:lvl>
                <c:lvl>
                  <c:pt idx="0">
                    <c:v>იცავენ მედიის მფლობელების ინტერესს</c:v>
                  </c:pt>
                  <c:pt idx="2">
                    <c:v>მაღალი დონის პროფესიონალები არიან</c:v>
                  </c:pt>
                  <c:pt idx="4">
                    <c:v>თქვენნაირი ადამიანების ინტერესების გათვალისწინებით მუშაობენ</c:v>
                  </c:pt>
                  <c:pt idx="6">
                    <c:v>აშუქებენ ახალ ამბებს ზედაპირულად</c:v>
                  </c:pt>
                </c:lvl>
              </c:multiLvlStrCache>
            </c:multiLvlStrRef>
          </c:cat>
          <c:val>
            <c:numRef>
              <c:f>Tables!$L$14:$L$21</c:f>
              <c:numCache>
                <c:formatCode>0</c:formatCode>
                <c:ptCount val="8"/>
                <c:pt idx="0" formatCode="###0">
                  <c:v>33.827016664611577</c:v>
                </c:pt>
                <c:pt idx="1">
                  <c:v>29.903084342171326</c:v>
                </c:pt>
                <c:pt idx="2" formatCode="###0">
                  <c:v>29.087596237675111</c:v>
                </c:pt>
                <c:pt idx="3">
                  <c:v>25.376007925581135</c:v>
                </c:pt>
                <c:pt idx="4" formatCode="###0">
                  <c:v>26.562032028898813</c:v>
                </c:pt>
                <c:pt idx="5">
                  <c:v>18.037620963955131</c:v>
                </c:pt>
                <c:pt idx="6" formatCode="###0">
                  <c:v>25.898531591650663</c:v>
                </c:pt>
                <c:pt idx="7">
                  <c:v>18.916001545331113</c:v>
                </c:pt>
              </c:numCache>
            </c:numRef>
          </c:val>
        </c:ser>
        <c:ser>
          <c:idx val="2"/>
          <c:order val="2"/>
          <c:tx>
            <c:strRef>
              <c:f>Tables!$M$13</c:f>
              <c:strCache>
                <c:ptCount val="1"/>
                <c:pt idx="0">
                  <c:v>ნაწილობრივ ვეთანხმები, ნაწილობრივ არა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Tables!$I$14:$J$21</c:f>
              <c:multiLvlStrCache>
                <c:ptCount val="8"/>
                <c:lvl>
                  <c:pt idx="0">
                    <c:v>2015</c:v>
                  </c:pt>
                  <c:pt idx="1">
                    <c:v>2013</c:v>
                  </c:pt>
                  <c:pt idx="2">
                    <c:v>2015</c:v>
                  </c:pt>
                  <c:pt idx="3">
                    <c:v>2013</c:v>
                  </c:pt>
                  <c:pt idx="4">
                    <c:v>2015</c:v>
                  </c:pt>
                  <c:pt idx="5">
                    <c:v>2013</c:v>
                  </c:pt>
                  <c:pt idx="6">
                    <c:v>2015</c:v>
                  </c:pt>
                  <c:pt idx="7">
                    <c:v>2013</c:v>
                  </c:pt>
                </c:lvl>
                <c:lvl>
                  <c:pt idx="0">
                    <c:v>იცავენ მედიის მფლობელების ინტერესს</c:v>
                  </c:pt>
                  <c:pt idx="2">
                    <c:v>მაღალი დონის პროფესიონალები არიან</c:v>
                  </c:pt>
                  <c:pt idx="4">
                    <c:v>თქვენნაირი ადამიანების ინტერესების გათვალისწინებით მუშაობენ</c:v>
                  </c:pt>
                  <c:pt idx="6">
                    <c:v>აშუქებენ ახალ ამბებს ზედაპირულად</c:v>
                  </c:pt>
                </c:lvl>
              </c:multiLvlStrCache>
            </c:multiLvlStrRef>
          </c:cat>
          <c:val>
            <c:numRef>
              <c:f>Tables!$M$14:$M$21</c:f>
              <c:numCache>
                <c:formatCode>0</c:formatCode>
                <c:ptCount val="8"/>
                <c:pt idx="0" formatCode="###0">
                  <c:v>27.848841714345713</c:v>
                </c:pt>
                <c:pt idx="1">
                  <c:v>44.85419181877171</c:v>
                </c:pt>
                <c:pt idx="2" formatCode="###0">
                  <c:v>33.916907663282679</c:v>
                </c:pt>
                <c:pt idx="3">
                  <c:v>48.242237870521016</c:v>
                </c:pt>
                <c:pt idx="4" formatCode="###0">
                  <c:v>29.109757909643374</c:v>
                </c:pt>
                <c:pt idx="5">
                  <c:v>49.832743938545327</c:v>
                </c:pt>
                <c:pt idx="6" formatCode="###0">
                  <c:v>36.178501483580398</c:v>
                </c:pt>
                <c:pt idx="7">
                  <c:v>47.192566893188442</c:v>
                </c:pt>
              </c:numCache>
            </c:numRef>
          </c:val>
        </c:ser>
        <c:ser>
          <c:idx val="3"/>
          <c:order val="3"/>
          <c:tx>
            <c:strRef>
              <c:f>Tables!$N$13</c:f>
              <c:strCache>
                <c:ptCount val="1"/>
                <c:pt idx="0">
                  <c:v>არ ვეთანხმები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Tables!$I$14:$J$21</c:f>
              <c:multiLvlStrCache>
                <c:ptCount val="8"/>
                <c:lvl>
                  <c:pt idx="0">
                    <c:v>2015</c:v>
                  </c:pt>
                  <c:pt idx="1">
                    <c:v>2013</c:v>
                  </c:pt>
                  <c:pt idx="2">
                    <c:v>2015</c:v>
                  </c:pt>
                  <c:pt idx="3">
                    <c:v>2013</c:v>
                  </c:pt>
                  <c:pt idx="4">
                    <c:v>2015</c:v>
                  </c:pt>
                  <c:pt idx="5">
                    <c:v>2013</c:v>
                  </c:pt>
                  <c:pt idx="6">
                    <c:v>2015</c:v>
                  </c:pt>
                  <c:pt idx="7">
                    <c:v>2013</c:v>
                  </c:pt>
                </c:lvl>
                <c:lvl>
                  <c:pt idx="0">
                    <c:v>იცავენ მედიის მფლობელების ინტერესს</c:v>
                  </c:pt>
                  <c:pt idx="2">
                    <c:v>მაღალი დონის პროფესიონალები არიან</c:v>
                  </c:pt>
                  <c:pt idx="4">
                    <c:v>თქვენნაირი ადამიანების ინტერესების გათვალისწინებით მუშაობენ</c:v>
                  </c:pt>
                  <c:pt idx="6">
                    <c:v>აშუქებენ ახალ ამბებს ზედაპირულად</c:v>
                  </c:pt>
                </c:lvl>
              </c:multiLvlStrCache>
            </c:multiLvlStrRef>
          </c:cat>
          <c:val>
            <c:numRef>
              <c:f>Tables!$N$14:$N$21</c:f>
              <c:numCache>
                <c:formatCode>0</c:formatCode>
                <c:ptCount val="8"/>
                <c:pt idx="0" formatCode="###0">
                  <c:v>6.2177346875540511</c:v>
                </c:pt>
                <c:pt idx="1">
                  <c:v>8.6955869374355519</c:v>
                </c:pt>
                <c:pt idx="2" formatCode="###0">
                  <c:v>12.270009157213957</c:v>
                </c:pt>
                <c:pt idx="3">
                  <c:v>9.4207568897683061</c:v>
                </c:pt>
                <c:pt idx="4" formatCode="###0">
                  <c:v>20.667675481991957</c:v>
                </c:pt>
                <c:pt idx="5">
                  <c:v>17.384701508380143</c:v>
                </c:pt>
                <c:pt idx="6" formatCode="###0">
                  <c:v>17.166008340219502</c:v>
                </c:pt>
                <c:pt idx="7">
                  <c:v>21.130552296783467</c:v>
                </c:pt>
              </c:numCache>
            </c:numRef>
          </c:val>
        </c:ser>
        <c:ser>
          <c:idx val="4"/>
          <c:order val="4"/>
          <c:tx>
            <c:strRef>
              <c:f>Tables!$O$13</c:f>
              <c:strCache>
                <c:ptCount val="1"/>
                <c:pt idx="0">
                  <c:v>საერთოდ არ ვეთანხმები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Tables!$I$14:$J$21</c:f>
              <c:multiLvlStrCache>
                <c:ptCount val="8"/>
                <c:lvl>
                  <c:pt idx="0">
                    <c:v>2015</c:v>
                  </c:pt>
                  <c:pt idx="1">
                    <c:v>2013</c:v>
                  </c:pt>
                  <c:pt idx="2">
                    <c:v>2015</c:v>
                  </c:pt>
                  <c:pt idx="3">
                    <c:v>2013</c:v>
                  </c:pt>
                  <c:pt idx="4">
                    <c:v>2015</c:v>
                  </c:pt>
                  <c:pt idx="5">
                    <c:v>2013</c:v>
                  </c:pt>
                  <c:pt idx="6">
                    <c:v>2015</c:v>
                  </c:pt>
                  <c:pt idx="7">
                    <c:v>2013</c:v>
                  </c:pt>
                </c:lvl>
                <c:lvl>
                  <c:pt idx="0">
                    <c:v>იცავენ მედიის მფლობელების ინტერესს</c:v>
                  </c:pt>
                  <c:pt idx="2">
                    <c:v>მაღალი დონის პროფესიონალები არიან</c:v>
                  </c:pt>
                  <c:pt idx="4">
                    <c:v>თქვენნაირი ადამიანების ინტერესების გათვალისწინებით მუშაობენ</c:v>
                  </c:pt>
                  <c:pt idx="6">
                    <c:v>აშუქებენ ახალ ამბებს ზედაპირულად</c:v>
                  </c:pt>
                </c:lvl>
              </c:multiLvlStrCache>
            </c:multiLvlStrRef>
          </c:cat>
          <c:val>
            <c:numRef>
              <c:f>Tables!$O$14:$O$21</c:f>
              <c:numCache>
                <c:formatCode>0</c:formatCode>
                <c:ptCount val="8"/>
                <c:pt idx="0" formatCode="###0">
                  <c:v>2.4727080342977668</c:v>
                </c:pt>
                <c:pt idx="1">
                  <c:v>3.0562034511647189</c:v>
                </c:pt>
                <c:pt idx="2" formatCode="###0">
                  <c:v>7.3632096579661797</c:v>
                </c:pt>
                <c:pt idx="3">
                  <c:v>5.0657603261615165</c:v>
                </c:pt>
                <c:pt idx="4" formatCode="###0">
                  <c:v>10.905193968169787</c:v>
                </c:pt>
                <c:pt idx="5">
                  <c:v>10.141727554979084</c:v>
                </c:pt>
                <c:pt idx="6" formatCode="###0">
                  <c:v>7.3738569695812997</c:v>
                </c:pt>
                <c:pt idx="7">
                  <c:v>7.8737697322871147</c:v>
                </c:pt>
              </c:numCache>
            </c:numRef>
          </c:val>
        </c:ser>
        <c:ser>
          <c:idx val="5"/>
          <c:order val="5"/>
          <c:tx>
            <c:strRef>
              <c:f>Tables!$P$13</c:f>
              <c:strCache>
                <c:ptCount val="1"/>
                <c:pt idx="0">
                  <c:v>არ ვიცი/უარი</c:v>
                </c:pt>
              </c:strCache>
            </c:strRef>
          </c:tx>
          <c:spPr>
            <a:solidFill>
              <a:sysClr val="window" lastClr="FFFFFF">
                <a:lumMod val="50000"/>
              </a:sys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multiLvlStrRef>
              <c:f>Tables!$I$14:$J$21</c:f>
              <c:multiLvlStrCache>
                <c:ptCount val="8"/>
                <c:lvl>
                  <c:pt idx="0">
                    <c:v>2015</c:v>
                  </c:pt>
                  <c:pt idx="1">
                    <c:v>2013</c:v>
                  </c:pt>
                  <c:pt idx="2">
                    <c:v>2015</c:v>
                  </c:pt>
                  <c:pt idx="3">
                    <c:v>2013</c:v>
                  </c:pt>
                  <c:pt idx="4">
                    <c:v>2015</c:v>
                  </c:pt>
                  <c:pt idx="5">
                    <c:v>2013</c:v>
                  </c:pt>
                  <c:pt idx="6">
                    <c:v>2015</c:v>
                  </c:pt>
                  <c:pt idx="7">
                    <c:v>2013</c:v>
                  </c:pt>
                </c:lvl>
                <c:lvl>
                  <c:pt idx="0">
                    <c:v>იცავენ მედიის მფლობელების ინტერესს</c:v>
                  </c:pt>
                  <c:pt idx="2">
                    <c:v>მაღალი დონის პროფესიონალები არიან</c:v>
                  </c:pt>
                  <c:pt idx="4">
                    <c:v>თქვენნაირი ადამიანების ინტერესების გათვალისწინებით მუშაობენ</c:v>
                  </c:pt>
                  <c:pt idx="6">
                    <c:v>აშუქებენ ახალ ამბებს ზედაპირულად</c:v>
                  </c:pt>
                </c:lvl>
              </c:multiLvlStrCache>
            </c:multiLvlStrRef>
          </c:cat>
          <c:val>
            <c:numRef>
              <c:f>Tables!$P$14:$P$21</c:f>
              <c:numCache>
                <c:formatCode>General</c:formatCode>
                <c:ptCount val="8"/>
                <c:pt idx="0" formatCode="###0">
                  <c:v>13.025130099353127</c:v>
                </c:pt>
                <c:pt idx="2" formatCode="###0">
                  <c:v>4.9137194545826057</c:v>
                </c:pt>
                <c:pt idx="4" formatCode="###0">
                  <c:v>6</c:v>
                </c:pt>
                <c:pt idx="6" formatCode="###0">
                  <c:v>7.4914764068062896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2141438848"/>
        <c:axId val="2141214896"/>
      </c:barChart>
      <c:catAx>
        <c:axId val="214143884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1214896"/>
        <c:crosses val="autoZero"/>
        <c:auto val="1"/>
        <c:lblAlgn val="ctr"/>
        <c:lblOffset val="100"/>
        <c:noMultiLvlLbl val="0"/>
      </c:catAx>
      <c:valAx>
        <c:axId val="214121489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one"/>
        <c:crossAx val="2141438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1.0272536518058461E-2"/>
          <c:y val="7.741085333354164E-2"/>
          <c:w val="0.98805023212581533"/>
          <c:h val="0.131318356617911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 b="1">
          <a:solidFill>
            <a:schemeClr val="tx1"/>
          </a:solidFill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ka-GE" sz="1600" b="1" i="0" u="none" strike="noStrike" baseline="0">
                <a:effectLst/>
              </a:rPr>
              <a:t>რა როლს უნდა ასრულებდნენ ჟურნალისტები საქართველოში?</a:t>
            </a:r>
            <a:r>
              <a:rPr lang="en-US" sz="1600" b="1" i="0" u="none" strike="noStrike" baseline="0"/>
              <a:t>(%)</a:t>
            </a:r>
            <a:endParaRPr lang="en-US" sz="1600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57028246471083277"/>
          <c:y val="0.19163390799109756"/>
          <c:w val="0.52109446307970642"/>
          <c:h val="0.7806686643626792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Tables!$E$22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00666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Tables!$D$23:$D$32</c:f>
              <c:strCache>
                <c:ptCount val="10"/>
                <c:pt idx="0">
                  <c:v>უნდა აშუქედბნენ სოციალურ პრობლემებს</c:v>
                </c:pt>
                <c:pt idx="1">
                  <c:v>უნდა აწვდიდნენ მოსახლეობას ინფორმაციას მთავრობის გადაწყვეტილებების შესახებ</c:v>
                </c:pt>
                <c:pt idx="2">
                  <c:v>უნდა ებრძოდნენ საზოგადოებაში არსებულ უთანასწორობას</c:v>
                </c:pt>
                <c:pt idx="3">
                  <c:v>უნდა აშუქებდნენ იმ ხალხის პრობლემებს, ვინც საზოგადოების მიერ უგულებელყოფილია </c:v>
                </c:pt>
                <c:pt idx="4">
                  <c:v>აკრიტიკებდნენ მთავრობას</c:v>
                </c:pt>
                <c:pt idx="5">
                  <c:v>ამზადებდნენ გასართობ პროგრამებს</c:v>
                </c:pt>
                <c:pt idx="6">
                  <c:v>იცავდნენ სახელმწიფოს ინტერესს</c:v>
                </c:pt>
                <c:pt idx="7">
                  <c:v>სხვა</c:v>
                </c:pt>
                <c:pt idx="8">
                  <c:v>არცერთი</c:v>
                </c:pt>
                <c:pt idx="9">
                  <c:v>არ ვიცი/უარი</c:v>
                </c:pt>
              </c:strCache>
            </c:strRef>
          </c:cat>
          <c:val>
            <c:numRef>
              <c:f>Tables!$E$23:$E$32</c:f>
              <c:numCache>
                <c:formatCode>###0</c:formatCode>
                <c:ptCount val="10"/>
                <c:pt idx="0">
                  <c:v>66.701335044930246</c:v>
                </c:pt>
                <c:pt idx="1">
                  <c:v>43.36602165787226</c:v>
                </c:pt>
                <c:pt idx="2">
                  <c:v>41.788066779478498</c:v>
                </c:pt>
                <c:pt idx="3">
                  <c:v>34.937473474045504</c:v>
                </c:pt>
                <c:pt idx="4">
                  <c:v>16.201355047243002</c:v>
                </c:pt>
                <c:pt idx="5">
                  <c:v>16.064532776222613</c:v>
                </c:pt>
                <c:pt idx="6">
                  <c:v>3.4890716433852162</c:v>
                </c:pt>
                <c:pt idx="7">
                  <c:v>0.36675664034336869</c:v>
                </c:pt>
                <c:pt idx="8">
                  <c:v>0.96768578783903836</c:v>
                </c:pt>
                <c:pt idx="9">
                  <c:v>4.8575991646924335</c:v>
                </c:pt>
              </c:numCache>
            </c:numRef>
          </c:val>
        </c:ser>
        <c:ser>
          <c:idx val="1"/>
          <c:order val="1"/>
          <c:tx>
            <c:strRef>
              <c:f>Tables!$F$22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6699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Tables!$D$23:$D$32</c:f>
              <c:strCache>
                <c:ptCount val="10"/>
                <c:pt idx="0">
                  <c:v>უნდა აშუქედბნენ სოციალურ პრობლემებს</c:v>
                </c:pt>
                <c:pt idx="1">
                  <c:v>უნდა აწვდიდნენ მოსახლეობას ინფორმაციას მთავრობის გადაწყვეტილებების შესახებ</c:v>
                </c:pt>
                <c:pt idx="2">
                  <c:v>უნდა ებრძოდნენ საზოგადოებაში არსებულ უთანასწორობას</c:v>
                </c:pt>
                <c:pt idx="3">
                  <c:v>უნდა აშუქებდნენ იმ ხალხის პრობლემებს, ვინც საზოგადოების მიერ უგულებელყოფილია </c:v>
                </c:pt>
                <c:pt idx="4">
                  <c:v>აკრიტიკებდნენ მთავრობას</c:v>
                </c:pt>
                <c:pt idx="5">
                  <c:v>ამზადებდნენ გასართობ პროგრამებს</c:v>
                </c:pt>
                <c:pt idx="6">
                  <c:v>იცავდნენ სახელმწიფოს ინტერესს</c:v>
                </c:pt>
                <c:pt idx="7">
                  <c:v>სხვა</c:v>
                </c:pt>
                <c:pt idx="8">
                  <c:v>არცერთი</c:v>
                </c:pt>
                <c:pt idx="9">
                  <c:v>არ ვიცი/უარი</c:v>
                </c:pt>
              </c:strCache>
            </c:strRef>
          </c:cat>
          <c:val>
            <c:numRef>
              <c:f>Tables!$F$23:$F$32</c:f>
              <c:numCache>
                <c:formatCode>0</c:formatCode>
                <c:ptCount val="10"/>
                <c:pt idx="0">
                  <c:v>56.175217109304484</c:v>
                </c:pt>
                <c:pt idx="1">
                  <c:v>35.691712958368335</c:v>
                </c:pt>
                <c:pt idx="2">
                  <c:v>46.2147926278695</c:v>
                </c:pt>
                <c:pt idx="3">
                  <c:v>45.534681824165965</c:v>
                </c:pt>
                <c:pt idx="4">
                  <c:v>18.450011884016039</c:v>
                </c:pt>
                <c:pt idx="5">
                  <c:v>14.07110109414333</c:v>
                </c:pt>
                <c:pt idx="6">
                  <c:v>3.4295917004404814</c:v>
                </c:pt>
                <c:pt idx="7">
                  <c:v>0.95970431184325344</c:v>
                </c:pt>
                <c:pt idx="8">
                  <c:v>0.27659435648404435</c:v>
                </c:pt>
                <c:pt idx="9">
                  <c:v>5.3122284984418027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223948192"/>
        <c:axId val="223947104"/>
      </c:barChart>
      <c:catAx>
        <c:axId val="223948192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crossAx val="223947104"/>
        <c:crosses val="autoZero"/>
        <c:auto val="1"/>
        <c:lblAlgn val="ctr"/>
        <c:lblOffset val="100"/>
        <c:noMultiLvlLbl val="0"/>
      </c:catAx>
      <c:valAx>
        <c:axId val="223947104"/>
        <c:scaling>
          <c:orientation val="minMax"/>
          <c:max val="95"/>
        </c:scaling>
        <c:delete val="1"/>
        <c:axPos val="t"/>
        <c:numFmt formatCode="###0" sourceLinked="1"/>
        <c:majorTickMark val="out"/>
        <c:minorTickMark val="none"/>
        <c:tickLblPos val="nextTo"/>
        <c:crossAx val="22394819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3195106667407742"/>
          <c:y val="9.5995739127066229E-2"/>
          <c:w val="0.30528014154607797"/>
          <c:h val="4.640139725004077E-2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400" b="1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ka-GE" sz="1800" b="1">
                <a:effectLst/>
              </a:rPr>
              <a:t>როგორ იღებთ სატელევიზიო სიგნალს სახლში? </a:t>
            </a:r>
            <a:r>
              <a:rPr lang="en-US" sz="1800" b="1" i="0" baseline="0"/>
              <a:t>(%)</a:t>
            </a:r>
            <a:endParaRPr lang="en-US" sz="1800"/>
          </a:p>
        </c:rich>
      </c:tx>
      <c:layout>
        <c:manualLayout>
          <c:xMode val="edge"/>
          <c:yMode val="edge"/>
          <c:x val="0.24693606287762987"/>
          <c:y val="4.0491683821165135E-3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Tables!$I$32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00666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Tables!$H$33:$H$39</c:f>
              <c:strCache>
                <c:ptCount val="7"/>
                <c:pt idx="0">
                  <c:v>სატელიტური თეფშით</c:v>
                </c:pt>
                <c:pt idx="1">
                  <c:v>ანტენით</c:v>
                </c:pt>
                <c:pt idx="2">
                  <c:v>კაბელის მეშვეობით</c:v>
                </c:pt>
                <c:pt idx="3">
                  <c:v>ონლაინ, ინტერნეტით</c:v>
                </c:pt>
                <c:pt idx="4">
                  <c:v>სხვა</c:v>
                </c:pt>
                <c:pt idx="5">
                  <c:v>არ მაქვს / არ ვუყურებ / არ მუშაობს ტელევიზორი </c:v>
                </c:pt>
                <c:pt idx="6">
                  <c:v>არ ვიცი / უარი</c:v>
                </c:pt>
              </c:strCache>
            </c:strRef>
          </c:cat>
          <c:val>
            <c:numRef>
              <c:f>Tables!$I$33:$I$39</c:f>
              <c:numCache>
                <c:formatCode>###0</c:formatCode>
                <c:ptCount val="7"/>
                <c:pt idx="0">
                  <c:v>38.405331249363698</c:v>
                </c:pt>
                <c:pt idx="1">
                  <c:v>31.932585259145963</c:v>
                </c:pt>
                <c:pt idx="2">
                  <c:v>25.051611880273271</c:v>
                </c:pt>
                <c:pt idx="3">
                  <c:v>4.4381899088306982</c:v>
                </c:pt>
                <c:pt idx="4">
                  <c:v>0.71200596086056223</c:v>
                </c:pt>
                <c:pt idx="5">
                  <c:v>1.6240240335528604</c:v>
                </c:pt>
                <c:pt idx="6">
                  <c:v>0.76202748144830168</c:v>
                </c:pt>
              </c:numCache>
            </c:numRef>
          </c:val>
        </c:ser>
        <c:ser>
          <c:idx val="1"/>
          <c:order val="1"/>
          <c:tx>
            <c:strRef>
              <c:f>Tables!$J$32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6699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Tables!$H$33:$H$39</c:f>
              <c:strCache>
                <c:ptCount val="7"/>
                <c:pt idx="0">
                  <c:v>სატელიტური თეფშით</c:v>
                </c:pt>
                <c:pt idx="1">
                  <c:v>ანტენით</c:v>
                </c:pt>
                <c:pt idx="2">
                  <c:v>კაბელის მეშვეობით</c:v>
                </c:pt>
                <c:pt idx="3">
                  <c:v>ონლაინ, ინტერნეტით</c:v>
                </c:pt>
                <c:pt idx="4">
                  <c:v>სხვა</c:v>
                </c:pt>
                <c:pt idx="5">
                  <c:v>არ მაქვს / არ ვუყურებ / არ მუშაობს ტელევიზორი </c:v>
                </c:pt>
                <c:pt idx="6">
                  <c:v>არ ვიცი / უარი</c:v>
                </c:pt>
              </c:strCache>
            </c:strRef>
          </c:cat>
          <c:val>
            <c:numRef>
              <c:f>Tables!$J$33:$J$39</c:f>
              <c:numCache>
                <c:formatCode>0</c:formatCode>
                <c:ptCount val="7"/>
                <c:pt idx="0">
                  <c:v>44.373426886460329</c:v>
                </c:pt>
                <c:pt idx="1">
                  <c:v>35.495093022694249</c:v>
                </c:pt>
                <c:pt idx="2">
                  <c:v>25.128196057656574</c:v>
                </c:pt>
                <c:pt idx="3">
                  <c:v>4.9396335618879519</c:v>
                </c:pt>
                <c:pt idx="4">
                  <c:v>0.18796974996095103</c:v>
                </c:pt>
                <c:pt idx="5">
                  <c:v>0.21471098655378132</c:v>
                </c:pt>
                <c:pt idx="6">
                  <c:v>0.27370241725789868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23940032"/>
        <c:axId val="223946560"/>
      </c:barChart>
      <c:catAx>
        <c:axId val="2239400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23946560"/>
        <c:crosses val="autoZero"/>
        <c:auto val="1"/>
        <c:lblAlgn val="ctr"/>
        <c:lblOffset val="100"/>
        <c:noMultiLvlLbl val="0"/>
      </c:catAx>
      <c:valAx>
        <c:axId val="223946560"/>
        <c:scaling>
          <c:orientation val="minMax"/>
          <c:max val="80"/>
        </c:scaling>
        <c:delete val="1"/>
        <c:axPos val="l"/>
        <c:numFmt formatCode="###0" sourceLinked="1"/>
        <c:majorTickMark val="out"/>
        <c:minorTickMark val="none"/>
        <c:tickLblPos val="none"/>
        <c:crossAx val="223940032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400" b="1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ka-GE" sz="2000" b="1" i="0" u="none" strike="noStrike" baseline="0">
                <a:effectLst/>
              </a:rPr>
              <a:t>იცით თუ არა, რომ 2015 წლის ივნისიდან საქართველო ციფრულ მაუწყებლობაზე გადადის? </a:t>
            </a:r>
            <a:r>
              <a:rPr lang="en-US" sz="2000"/>
              <a:t>(%,</a:t>
            </a:r>
            <a:r>
              <a:rPr lang="en-US" sz="2000" baseline="0"/>
              <a:t> 2015)</a:t>
            </a:r>
            <a:endParaRPr lang="en-US" sz="200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1.6142557385520437E-2"/>
          <c:y val="0.20802395322222139"/>
          <c:w val="0.9677148852289591"/>
          <c:h val="0.7262244071435619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3">
                <a:lumMod val="5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1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Tables!$F$42:$F$44</c:f>
              <c:strCache>
                <c:ptCount val="3"/>
                <c:pt idx="0">
                  <c:v>დიახ</c:v>
                </c:pt>
                <c:pt idx="1">
                  <c:v>არა</c:v>
                </c:pt>
                <c:pt idx="2">
                  <c:v>არ ვიცი/უარი</c:v>
                </c:pt>
              </c:strCache>
            </c:strRef>
          </c:cat>
          <c:val>
            <c:numRef>
              <c:f>Tables!$G$42:$G$44</c:f>
              <c:numCache>
                <c:formatCode>###0</c:formatCode>
                <c:ptCount val="3"/>
                <c:pt idx="0">
                  <c:v>89.560250101796285</c:v>
                </c:pt>
                <c:pt idx="1">
                  <c:v>7.8229433116318914</c:v>
                </c:pt>
                <c:pt idx="2">
                  <c:v>2.616806586571824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23949824"/>
        <c:axId val="223941120"/>
      </c:barChart>
      <c:catAx>
        <c:axId val="2239498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23941120"/>
        <c:crosses val="autoZero"/>
        <c:auto val="1"/>
        <c:lblAlgn val="ctr"/>
        <c:lblOffset val="100"/>
        <c:noMultiLvlLbl val="0"/>
      </c:catAx>
      <c:valAx>
        <c:axId val="223941120"/>
        <c:scaling>
          <c:orientation val="minMax"/>
        </c:scaling>
        <c:delete val="1"/>
        <c:axPos val="l"/>
        <c:numFmt formatCode="###0" sourceLinked="1"/>
        <c:majorTickMark val="out"/>
        <c:minorTickMark val="none"/>
        <c:tickLblPos val="none"/>
        <c:crossAx val="22394982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8721931218377139"/>
          <c:y val="0.1393521298705398"/>
          <c:w val="0.44610644866857418"/>
          <c:h val="4.640139725004077E-2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400" b="1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ka-GE" sz="1600" b="1" i="0" u="none" strike="noStrike" baseline="0">
                <a:effectLst/>
              </a:rPr>
              <a:t>რა გააკეთეთ, ან რის გაკეთებას აპირებთ ციფრულ მაუწყებლობაზე გადასვლისთვის მოსამზადებლად?</a:t>
            </a:r>
            <a:r>
              <a:rPr lang="en-US" sz="1600"/>
              <a:t> (%, 2015)</a:t>
            </a:r>
          </a:p>
          <a:p>
            <a:pPr>
              <a:defRPr sz="2000"/>
            </a:pPr>
            <a:r>
              <a:rPr lang="en-US" sz="1400"/>
              <a:t>(</a:t>
            </a:r>
            <a:r>
              <a:rPr lang="ka-GE" sz="1400"/>
              <a:t>90%,</a:t>
            </a:r>
            <a:r>
              <a:rPr lang="ka-GE" sz="1400" baseline="0"/>
              <a:t> რომელმაც იცის ციფრული მაუწყებლობის შესახებ</a:t>
            </a:r>
            <a:r>
              <a:rPr lang="en-US" sz="1400"/>
              <a:t>)</a:t>
            </a:r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006666"/>
            </a:solidFill>
          </c:spPr>
          <c:invertIfNegative val="0"/>
          <c:dPt>
            <c:idx val="7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8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'[TI 2015_Media_q37-44_Maia K_checked_ENG.xlsx]Tables'!$I$46:$I$54</c:f>
              <c:strCache>
                <c:ptCount val="9"/>
                <c:pt idx="0">
                  <c:v>მაქვს ტელევიზორი, რომელსაც აქვს შესაბამისი (DVBT-2) მხარდაჭერა და არაფრის გაკეთება არ მჭირდება</c:v>
                </c:pt>
                <c:pt idx="1">
                  <c:v>ვარ საკაბელო, სატელიტური ან ინტერნეტ ტელევიზიის მომხმარებელი და არაფრის გაკეთება არ მჭირდება</c:v>
                </c:pt>
                <c:pt idx="2">
                  <c:v>ვაპირებ, რომ შევიძინო „სეტ ტოპ ბოქსი“</c:v>
                </c:pt>
                <c:pt idx="3">
                  <c:v>ვარ სოციალურად დაუცველი და „სეტ ტოპ ბოქსი“ უფასოდ გადმომეცემა</c:v>
                </c:pt>
                <c:pt idx="4">
                  <c:v>ვაპირებ ვიყიდო ახალი ტელევიზორი, რომელსაც აქვს შესაბამისი (DVBT-2) მხარდაჭერა</c:v>
                </c:pt>
                <c:pt idx="5">
                  <c:v>უკვე შევიძინე „სეტ ტოპ ბოქსი“</c:v>
                </c:pt>
                <c:pt idx="6">
                  <c:v>სხვა</c:v>
                </c:pt>
                <c:pt idx="7">
                  <c:v>არაფერი არ გამიკეთებია / არაფერს არ ვაპირებ / არ ვიცი, რისი გაკეთებაა საჭირო</c:v>
                </c:pt>
                <c:pt idx="8">
                  <c:v>არ ვიცი/უარი</c:v>
                </c:pt>
              </c:strCache>
            </c:strRef>
          </c:cat>
          <c:val>
            <c:numRef>
              <c:f>'[TI 2015_Media_q37-44_Maia K_checked_ENG.xlsx]Tables'!$J$46:$J$54</c:f>
              <c:numCache>
                <c:formatCode>###0</c:formatCode>
                <c:ptCount val="9"/>
                <c:pt idx="0">
                  <c:v>15.566270919136057</c:v>
                </c:pt>
                <c:pt idx="1">
                  <c:v>12.2055965454937</c:v>
                </c:pt>
                <c:pt idx="2">
                  <c:v>6.8212244939900701</c:v>
                </c:pt>
                <c:pt idx="3">
                  <c:v>6.5897883889585369</c:v>
                </c:pt>
                <c:pt idx="4">
                  <c:v>2.2434682934210515</c:v>
                </c:pt>
                <c:pt idx="5">
                  <c:v>1.2596687094933083</c:v>
                </c:pt>
                <c:pt idx="6">
                  <c:v>0.32855282379066431</c:v>
                </c:pt>
                <c:pt idx="7">
                  <c:v>48.658537661234838</c:v>
                </c:pt>
                <c:pt idx="8">
                  <c:v>6.3268921644817659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-25"/>
        <c:axId val="223947648"/>
        <c:axId val="223951456"/>
      </c:barChart>
      <c:catAx>
        <c:axId val="223947648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 b="0"/>
            </a:pPr>
            <a:endParaRPr lang="en-US"/>
          </a:p>
        </c:txPr>
        <c:crossAx val="223951456"/>
        <c:crosses val="autoZero"/>
        <c:auto val="1"/>
        <c:lblAlgn val="ctr"/>
        <c:lblOffset val="100"/>
        <c:noMultiLvlLbl val="0"/>
      </c:catAx>
      <c:valAx>
        <c:axId val="223951456"/>
        <c:scaling>
          <c:orientation val="minMax"/>
        </c:scaling>
        <c:delete val="1"/>
        <c:axPos val="t"/>
        <c:numFmt formatCode="###0" sourceLinked="1"/>
        <c:majorTickMark val="out"/>
        <c:minorTickMark val="none"/>
        <c:tickLblPos val="none"/>
        <c:crossAx val="223947648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400" b="1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ka-GE" sz="1400" b="1" i="0" u="none" strike="noStrike" baseline="0"/>
              <a:t>რა გააკეთეთ, ან რის გაკეთებას აპირებთ ციფრულ მაუწყებლობაზე გადასვლისთვის მოსამზადებლად? - ე.წ. სახლის ანტენის მომხმარებლები  (%)</a:t>
            </a:r>
            <a:endParaRPr lang="en-US" sz="140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47110823105187888"/>
          <c:y val="0.11488888888888889"/>
          <c:w val="0.52889176894812118"/>
          <c:h val="0.86288888888888893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dPt>
            <c:idx val="8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'[ანტენიანი მომხმარებლები (1).xlsx]Sheet1'!$A$4:$A$12</c:f>
              <c:strCache>
                <c:ptCount val="9"/>
                <c:pt idx="0">
                  <c:v>არაფერი არ გამიკეთებია / არაფერს არ ვაპირებ / არ ვიცი, რისი გაკეთებაა საჭირო</c:v>
                </c:pt>
                <c:pt idx="1">
                  <c:v>ვაპირებ, რომ შევიძინო „სეტ ტოპ ბოქსი“</c:v>
                </c:pt>
                <c:pt idx="2">
                  <c:v>ვარ სოციალურად დაუცველი და „სეტ ტოპ ბოქსი“ უფასოდ გადმომეცემა</c:v>
                </c:pt>
                <c:pt idx="3">
                  <c:v>მაქვს ტელევიზორი, რომელსაც აქვს შესაბამისი (DVBT-2) მხარდაჭერა და არაფრის გაკეთება არ მჭირდება</c:v>
                </c:pt>
                <c:pt idx="4">
                  <c:v>ვაპირებ ვიყიდო ახალი ტელევიზორი, რომელსაც აქვს შესაბამისი (DVBT-2) მხარდაჭერა</c:v>
                </c:pt>
                <c:pt idx="5">
                  <c:v>უკვე შევიძინე „სეტ ტოპ ბოქსი“</c:v>
                </c:pt>
                <c:pt idx="6">
                  <c:v>ვარ საკაბელო, სატელიტური ან ინტერნეტ ტელევიზიის მომხმარებელი და არაფრის გაკეთება არ მჭირდება</c:v>
                </c:pt>
                <c:pt idx="7">
                  <c:v>სხვა</c:v>
                </c:pt>
                <c:pt idx="8">
                  <c:v>არ ვიცი / უარი</c:v>
                </c:pt>
              </c:strCache>
            </c:strRef>
          </c:cat>
          <c:val>
            <c:numRef>
              <c:f>'[ანტენიანი მომხმარებლები (1).xlsx]Sheet1'!$B$4:$B$12</c:f>
              <c:numCache>
                <c:formatCode>0</c:formatCode>
                <c:ptCount val="9"/>
                <c:pt idx="0">
                  <c:v>51.246098171513921</c:v>
                </c:pt>
                <c:pt idx="1">
                  <c:v>12.369916870839818</c:v>
                </c:pt>
                <c:pt idx="2">
                  <c:v>11.619662769558699</c:v>
                </c:pt>
                <c:pt idx="3">
                  <c:v>11.221514056255593</c:v>
                </c:pt>
                <c:pt idx="4">
                  <c:v>2.8399025125094681</c:v>
                </c:pt>
                <c:pt idx="5">
                  <c:v>1.6179477334886709</c:v>
                </c:pt>
                <c:pt idx="6">
                  <c:v>0.96577608010206728</c:v>
                </c:pt>
                <c:pt idx="7">
                  <c:v>0.71396758587264464</c:v>
                </c:pt>
                <c:pt idx="8">
                  <c:v>7.4052142198591211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21964640"/>
        <c:axId val="321955936"/>
      </c:barChart>
      <c:catAx>
        <c:axId val="321964640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321955936"/>
        <c:crosses val="autoZero"/>
        <c:auto val="1"/>
        <c:lblAlgn val="ctr"/>
        <c:lblOffset val="100"/>
        <c:noMultiLvlLbl val="0"/>
      </c:catAx>
      <c:valAx>
        <c:axId val="321955936"/>
        <c:scaling>
          <c:orientation val="minMax"/>
          <c:max val="70"/>
        </c:scaling>
        <c:delete val="1"/>
        <c:axPos val="t"/>
        <c:numFmt formatCode="0" sourceLinked="1"/>
        <c:majorTickMark val="out"/>
        <c:minorTickMark val="none"/>
        <c:tickLblPos val="nextTo"/>
        <c:crossAx val="321964640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ka-GE" sz="1600" b="1" i="0" u="none" strike="noStrike" baseline="0">
                <a:effectLst/>
              </a:rPr>
              <a:t>რამდენად ხშირად სარგებლობთ ინტერნეტით? </a:t>
            </a:r>
            <a:r>
              <a:rPr lang="en-US" sz="1600" b="1">
                <a:solidFill>
                  <a:sysClr val="windowText" lastClr="000000"/>
                </a:solidFill>
              </a:rPr>
              <a:t> </a:t>
            </a:r>
            <a:r>
              <a:rPr lang="en-US" sz="2000" b="1">
                <a:solidFill>
                  <a:sysClr val="windowText" lastClr="000000"/>
                </a:solidFill>
              </a:rPr>
              <a:t>(%)</a:t>
            </a:r>
          </a:p>
        </c:rich>
      </c:tx>
      <c:layout>
        <c:manualLayout>
          <c:xMode val="edge"/>
          <c:yMode val="edge"/>
          <c:x val="0.25636981124758135"/>
          <c:y val="2.0193636301479859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'[TI 2015_General_q1-17_Mari L_checked_ENG.xlsx]Tables (Q1-30)'!$B$81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00666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'[TI 2015_General_q1-17_Mari L_checked_ENG.xlsx]Tables (Q1-30)'!$A$82:$A$88</c:f>
              <c:strCache>
                <c:ptCount val="7"/>
                <c:pt idx="0">
                  <c:v>ყოველდღე</c:v>
                </c:pt>
                <c:pt idx="1">
                  <c:v>კვირაში ერთხელ მაინც</c:v>
                </c:pt>
                <c:pt idx="2">
                  <c:v>თვეში ერთხელ მაინც</c:v>
                </c:pt>
                <c:pt idx="3">
                  <c:v>უფრო იშვიათად</c:v>
                </c:pt>
                <c:pt idx="4">
                  <c:v>არასოდეს</c:v>
                </c:pt>
                <c:pt idx="5">
                  <c:v>არ ვიცი, რა არის ინტერნეტი</c:v>
                </c:pt>
                <c:pt idx="6">
                  <c:v>არ ვიცი/უარი</c:v>
                </c:pt>
              </c:strCache>
            </c:strRef>
          </c:cat>
          <c:val>
            <c:numRef>
              <c:f>'[TI 2015_General_q1-17_Mari L_checked_ENG.xlsx]Tables (Q1-30)'!$B$82:$B$88</c:f>
              <c:numCache>
                <c:formatCode>0</c:formatCode>
                <c:ptCount val="7"/>
                <c:pt idx="0">
                  <c:v>35.052442890136646</c:v>
                </c:pt>
                <c:pt idx="1">
                  <c:v>6.7666954983287013</c:v>
                </c:pt>
                <c:pt idx="2">
                  <c:v>1.5955533596314579</c:v>
                </c:pt>
                <c:pt idx="3">
                  <c:v>9.0069709906307853</c:v>
                </c:pt>
                <c:pt idx="4">
                  <c:v>45.774442317052511</c:v>
                </c:pt>
                <c:pt idx="5">
                  <c:v>1.4315266999991676</c:v>
                </c:pt>
                <c:pt idx="6">
                  <c:v>0.37236824422073134</c:v>
                </c:pt>
              </c:numCache>
            </c:numRef>
          </c:val>
        </c:ser>
        <c:ser>
          <c:idx val="1"/>
          <c:order val="1"/>
          <c:tx>
            <c:strRef>
              <c:f>'[TI 2015_General_q1-17_Mari L_checked_ENG.xlsx]Tables (Q1-30)'!$C$81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66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'[TI 2015_General_q1-17_Mari L_checked_ENG.xlsx]Tables (Q1-30)'!$A$82:$A$88</c:f>
              <c:strCache>
                <c:ptCount val="7"/>
                <c:pt idx="0">
                  <c:v>ყოველდღე</c:v>
                </c:pt>
                <c:pt idx="1">
                  <c:v>კვირაში ერთხელ მაინც</c:v>
                </c:pt>
                <c:pt idx="2">
                  <c:v>თვეში ერთხელ მაინც</c:v>
                </c:pt>
                <c:pt idx="3">
                  <c:v>უფრო იშვიათად</c:v>
                </c:pt>
                <c:pt idx="4">
                  <c:v>არასოდეს</c:v>
                </c:pt>
                <c:pt idx="5">
                  <c:v>არ ვიცი, რა არის ინტერნეტი</c:v>
                </c:pt>
                <c:pt idx="6">
                  <c:v>არ ვიცი/უარი</c:v>
                </c:pt>
              </c:strCache>
            </c:strRef>
          </c:cat>
          <c:val>
            <c:numRef>
              <c:f>'[TI 2015_General_q1-17_Mari L_checked_ENG.xlsx]Tables (Q1-30)'!$C$82:$C$88</c:f>
              <c:numCache>
                <c:formatCode>0</c:formatCode>
                <c:ptCount val="7"/>
                <c:pt idx="0">
                  <c:v>30.787573984662913</c:v>
                </c:pt>
                <c:pt idx="1">
                  <c:v>9.142876930262112</c:v>
                </c:pt>
                <c:pt idx="2">
                  <c:v>1.2123470444588387</c:v>
                </c:pt>
                <c:pt idx="3">
                  <c:v>7.1420503519275584</c:v>
                </c:pt>
                <c:pt idx="4">
                  <c:v>46.80101398991922</c:v>
                </c:pt>
                <c:pt idx="5">
                  <c:v>2.5347604692215322</c:v>
                </c:pt>
                <c:pt idx="6">
                  <c:v>2.3793772295478277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23950912"/>
        <c:axId val="223952000"/>
      </c:barChart>
      <c:catAx>
        <c:axId val="223950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952000"/>
        <c:crosses val="autoZero"/>
        <c:auto val="1"/>
        <c:lblAlgn val="ctr"/>
        <c:lblOffset val="100"/>
        <c:noMultiLvlLbl val="0"/>
      </c:catAx>
      <c:valAx>
        <c:axId val="223952000"/>
        <c:scaling>
          <c:orientation val="minMax"/>
          <c:max val="95"/>
        </c:scaling>
        <c:delete val="1"/>
        <c:axPos val="l"/>
        <c:numFmt formatCode="0" sourceLinked="1"/>
        <c:majorTickMark val="none"/>
        <c:minorTickMark val="none"/>
        <c:tickLblPos val="nextTo"/>
        <c:crossAx val="223950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6584248819744053"/>
          <c:y val="0.11325865882166861"/>
          <c:w val="0.25803096919193763"/>
          <c:h val="4.62817473378586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ka-GE" sz="1400" b="1" i="0" u="none" strike="noStrike" baseline="0">
                <a:effectLst/>
              </a:rPr>
              <a:t>რას აკეთებთ ხოლმე ყველაზე ხშირად, როდესაც ინტერნეტით სარგებლობთ? </a:t>
            </a:r>
            <a:r>
              <a:rPr lang="en-US" sz="1400" b="1">
                <a:solidFill>
                  <a:sysClr val="windowText" lastClr="000000"/>
                </a:solidFill>
                <a:effectLst/>
                <a:latin typeface="Sylfaen" pitchFamily="18" charset="0"/>
              </a:rPr>
              <a:t>(%, 2015)</a:t>
            </a:r>
            <a:r>
              <a:rPr lang="en-US" sz="2000" b="1">
                <a:solidFill>
                  <a:sysClr val="windowText" lastClr="000000"/>
                </a:solidFill>
                <a:effectLst/>
              </a:rPr>
              <a:t/>
            </a:r>
            <a:br>
              <a:rPr lang="en-US" sz="2000" b="1">
                <a:solidFill>
                  <a:sysClr val="windowText" lastClr="000000"/>
                </a:solidFill>
                <a:effectLst/>
              </a:rPr>
            </a:br>
            <a:r>
              <a:rPr lang="en-US" sz="1200" b="1">
                <a:solidFill>
                  <a:sysClr val="windowText" lastClr="000000"/>
                </a:solidFill>
                <a:effectLst/>
              </a:rPr>
              <a:t>( 44%</a:t>
            </a:r>
            <a:r>
              <a:rPr lang="ka-GE" sz="1200" b="1">
                <a:solidFill>
                  <a:sysClr val="windowText" lastClr="000000"/>
                </a:solidFill>
                <a:effectLst/>
              </a:rPr>
              <a:t>,</a:t>
            </a:r>
            <a:r>
              <a:rPr lang="ka-GE" sz="1200" b="1" baseline="0">
                <a:solidFill>
                  <a:sysClr val="windowText" lastClr="000000"/>
                </a:solidFill>
                <a:effectLst/>
              </a:rPr>
              <a:t> რომელიც ინტერნეტით თვეში ერთხელ მაინც სარგებლობს</a:t>
            </a:r>
            <a:r>
              <a:rPr lang="en-US" sz="1200" b="1">
                <a:solidFill>
                  <a:sysClr val="windowText" lastClr="000000"/>
                </a:solidFill>
                <a:effectLst/>
              </a:rPr>
              <a:t>)</a:t>
            </a:r>
            <a:endParaRPr lang="en-US" sz="1200">
              <a:solidFill>
                <a:sysClr val="windowText" lastClr="00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30342542294482538"/>
          <c:y val="0.14014283361759877"/>
          <c:w val="0.68045004571798728"/>
          <c:h val="0.83764413006885341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006666"/>
            </a:solidFill>
            <a:ln>
              <a:noFill/>
            </a:ln>
            <a:effectLst/>
          </c:spPr>
          <c:invertIfNegative val="0"/>
          <c:dPt>
            <c:idx val="11"/>
            <c:invertIfNegative val="0"/>
            <c:bubble3D val="0"/>
            <c:spPr>
              <a:solidFill>
                <a:sysClr val="window" lastClr="FFFFFF">
                  <a:lumMod val="50000"/>
                </a:sys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'[TI 2015_General_q1-17_Mari L_checked_ENG.xlsx]Tables (Q1-30)'!$A$93:$A$104</c:f>
              <c:strCache>
                <c:ptCount val="12"/>
                <c:pt idx="0">
                  <c:v>ვიყენებ სოციალურ ქსელებს</c:v>
                </c:pt>
                <c:pt idx="1">
                  <c:v>ვეძებ ინფორმაციას</c:v>
                </c:pt>
                <c:pt idx="2">
                  <c:v>ვტვირთავ / ვუსმენ / ვუყურებ ფილმებს, მუსიკას, ვიდეოებს</c:v>
                </c:pt>
                <c:pt idx="3">
                  <c:v>ვიღებ და ვაგზავნი ელექტრონულ წერილებს</c:v>
                </c:pt>
                <c:pt idx="4">
                  <c:v>ვთამაშობ ინტერნეტ თამაშებს</c:v>
                </c:pt>
                <c:pt idx="5">
                  <c:v>ვეცნობი ბლოგებს</c:v>
                </c:pt>
                <c:pt idx="6">
                  <c:v>ვიყენებ რომელიმე ჩატს</c:v>
                </c:pt>
                <c:pt idx="7">
                  <c:v>ვმონაწილეობ დისკუსიებში ფორუმებზე</c:v>
                </c:pt>
                <c:pt idx="8">
                  <c:v>ვყიდულობ სხვადასხვა საქონელს</c:v>
                </c:pt>
                <c:pt idx="9">
                  <c:v>ვნახულობ პაემნების ვებგვერდებს</c:v>
                </c:pt>
                <c:pt idx="10">
                  <c:v>სხვა</c:v>
                </c:pt>
                <c:pt idx="11">
                  <c:v>არ ვიცი/უარი</c:v>
                </c:pt>
              </c:strCache>
            </c:strRef>
          </c:cat>
          <c:val>
            <c:numRef>
              <c:f>'[TI 2015_General_q1-17_Mari L_checked_ENG.xlsx]Tables (Q1-30)'!$B$93:$B$104</c:f>
              <c:numCache>
                <c:formatCode>0</c:formatCode>
                <c:ptCount val="12"/>
                <c:pt idx="0">
                  <c:v>75.09618620823494</c:v>
                </c:pt>
                <c:pt idx="1">
                  <c:v>41.262208970063334</c:v>
                </c:pt>
                <c:pt idx="2">
                  <c:v>23.144965261727936</c:v>
                </c:pt>
                <c:pt idx="3">
                  <c:v>23.136446869054733</c:v>
                </c:pt>
                <c:pt idx="4">
                  <c:v>9.6912155275453777</c:v>
                </c:pt>
                <c:pt idx="5">
                  <c:v>7.3927795848982223</c:v>
                </c:pt>
                <c:pt idx="6">
                  <c:v>7.1371468160606328</c:v>
                </c:pt>
                <c:pt idx="7">
                  <c:v>3.4411495810512567</c:v>
                </c:pt>
                <c:pt idx="8">
                  <c:v>1.3537951555565981</c:v>
                </c:pt>
                <c:pt idx="9">
                  <c:v>0.44338469251259444</c:v>
                </c:pt>
                <c:pt idx="10">
                  <c:v>3.4232492010446434</c:v>
                </c:pt>
                <c:pt idx="11">
                  <c:v>0.36051623472142741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-25"/>
        <c:axId val="223938944"/>
        <c:axId val="223940576"/>
      </c:barChart>
      <c:catAx>
        <c:axId val="22393894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940576"/>
        <c:crosses val="autoZero"/>
        <c:auto val="1"/>
        <c:lblAlgn val="ctr"/>
        <c:lblOffset val="100"/>
        <c:noMultiLvlLbl val="0"/>
      </c:catAx>
      <c:valAx>
        <c:axId val="223940576"/>
        <c:scaling>
          <c:orientation val="minMax"/>
          <c:max val="95"/>
        </c:scaling>
        <c:delete val="1"/>
        <c:axPos val="t"/>
        <c:numFmt formatCode="0" sourceLinked="1"/>
        <c:majorTickMark val="out"/>
        <c:minorTickMark val="none"/>
        <c:tickLblPos val="nextTo"/>
        <c:crossAx val="223938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7EA2-B4C5-4EC4-8349-7B44D7FE39D5}" type="datetimeFigureOut">
              <a:rPr lang="en-US" smtClean="0"/>
              <a:t>7/1/2015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8C0E-DE8D-4B16-AA87-CC14FF2B8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231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7EA2-B4C5-4EC4-8349-7B44D7FE39D5}" type="datetimeFigureOut">
              <a:rPr lang="en-US" smtClean="0"/>
              <a:t>7/1/2015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8C0E-DE8D-4B16-AA87-CC14FF2B8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676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7EA2-B4C5-4EC4-8349-7B44D7FE39D5}" type="datetimeFigureOut">
              <a:rPr lang="en-US" smtClean="0"/>
              <a:t>7/1/2015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8C0E-DE8D-4B16-AA87-CC14FF2B8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309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7EA2-B4C5-4EC4-8349-7B44D7FE39D5}" type="datetimeFigureOut">
              <a:rPr lang="en-US" smtClean="0"/>
              <a:t>7/1/2015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8C0E-DE8D-4B16-AA87-CC14FF2B8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09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7EA2-B4C5-4EC4-8349-7B44D7FE39D5}" type="datetimeFigureOut">
              <a:rPr lang="en-US" smtClean="0"/>
              <a:t>7/1/2015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8C0E-DE8D-4B16-AA87-CC14FF2B8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515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7EA2-B4C5-4EC4-8349-7B44D7FE39D5}" type="datetimeFigureOut">
              <a:rPr lang="en-US" smtClean="0"/>
              <a:t>7/1/2015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8C0E-DE8D-4B16-AA87-CC14FF2B8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048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7EA2-B4C5-4EC4-8349-7B44D7FE39D5}" type="datetimeFigureOut">
              <a:rPr lang="en-US" smtClean="0"/>
              <a:t>7/1/2015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8C0E-DE8D-4B16-AA87-CC14FF2B8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335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7EA2-B4C5-4EC4-8349-7B44D7FE39D5}" type="datetimeFigureOut">
              <a:rPr lang="en-US" smtClean="0"/>
              <a:t>7/1/2015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8C0E-DE8D-4B16-AA87-CC14FF2B8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480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7EA2-B4C5-4EC4-8349-7B44D7FE39D5}" type="datetimeFigureOut">
              <a:rPr lang="en-US" smtClean="0"/>
              <a:t>7/1/2015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8C0E-DE8D-4B16-AA87-CC14FF2B8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986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7EA2-B4C5-4EC4-8349-7B44D7FE39D5}" type="datetimeFigureOut">
              <a:rPr lang="en-US" smtClean="0"/>
              <a:t>7/1/2015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8C0E-DE8D-4B16-AA87-CC14FF2B8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229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7EA2-B4C5-4EC4-8349-7B44D7FE39D5}" type="datetimeFigureOut">
              <a:rPr lang="en-US" smtClean="0"/>
              <a:t>7/1/2015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8C0E-DE8D-4B16-AA87-CC14FF2B8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378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A7EA2-B4C5-4EC4-8349-7B44D7FE39D5}" type="datetimeFigureOut">
              <a:rPr lang="en-US" smtClean="0"/>
              <a:t>7/1/2015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08C0E-DE8D-4B16-AA87-CC14FF2B8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212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ka-GE" sz="3200" dirty="0" smtClean="0"/>
              <a:t>საერთაშორისო გამჭვირვალობა- საქართველო</a:t>
            </a:r>
            <a:br>
              <a:rPr lang="ka-GE" sz="3200" dirty="0" smtClean="0"/>
            </a:br>
            <a:r>
              <a:rPr lang="ka-GE" sz="3200" dirty="0" smtClean="0"/>
              <a:t>საზოგადოებრივი აზრის კვლევა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2629" y="3602038"/>
            <a:ext cx="10591799" cy="1655762"/>
          </a:xfrm>
        </p:spPr>
        <p:txBody>
          <a:bodyPr/>
          <a:lstStyle/>
          <a:p>
            <a:r>
              <a:rPr lang="ka-GE" dirty="0" smtClean="0"/>
              <a:t>კავკასიის კვლევითი რესურსების ცენტრი (</a:t>
            </a:r>
            <a:r>
              <a:rPr lang="en-US" dirty="0" smtClean="0"/>
              <a:t>CRRC</a:t>
            </a:r>
            <a:r>
              <a:rPr lang="ka-GE" dirty="0" smtClean="0"/>
              <a:t>)</a:t>
            </a:r>
            <a:br>
              <a:rPr lang="ka-GE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9911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/>
        </p:nvGraphicFramePr>
        <p:xfrm>
          <a:off x="1768929" y="292554"/>
          <a:ext cx="8654143" cy="6272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48138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3784293"/>
              </p:ext>
            </p:extLst>
          </p:nvPr>
        </p:nvGraphicFramePr>
        <p:xfrm>
          <a:off x="838200" y="371475"/>
          <a:ext cx="10515600" cy="5805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81006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11602"/>
              </p:ext>
            </p:extLst>
          </p:nvPr>
        </p:nvGraphicFramePr>
        <p:xfrm>
          <a:off x="1768928" y="292553"/>
          <a:ext cx="8654143" cy="6272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1572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61299"/>
              </p:ext>
            </p:extLst>
          </p:nvPr>
        </p:nvGraphicFramePr>
        <p:xfrm>
          <a:off x="1768928" y="292553"/>
          <a:ext cx="8654143" cy="6272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77818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03948"/>
              </p:ext>
            </p:extLst>
          </p:nvPr>
        </p:nvGraphicFramePr>
        <p:xfrm>
          <a:off x="1768928" y="292553"/>
          <a:ext cx="8654143" cy="6272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92683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717317"/>
              </p:ext>
            </p:extLst>
          </p:nvPr>
        </p:nvGraphicFramePr>
        <p:xfrm>
          <a:off x="1768928" y="292553"/>
          <a:ext cx="8654143" cy="6272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61025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/>
          </p:nvPr>
        </p:nvGraphicFramePr>
        <p:xfrm>
          <a:off x="1768929" y="292554"/>
          <a:ext cx="8654143" cy="6272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41609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206893"/>
              </p:ext>
            </p:extLst>
          </p:nvPr>
        </p:nvGraphicFramePr>
        <p:xfrm>
          <a:off x="941294" y="161365"/>
          <a:ext cx="10152530" cy="6589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56724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/>
        </p:nvGraphicFramePr>
        <p:xfrm>
          <a:off x="1768929" y="292554"/>
          <a:ext cx="8654143" cy="6272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01760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124</Words>
  <Application>Microsoft Office PowerPoint</Application>
  <PresentationFormat>Widescreen</PresentationFormat>
  <Paragraphs>12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Sylfaen</vt:lpstr>
      <vt:lpstr>Office Theme</vt:lpstr>
      <vt:lpstr>საერთაშორისო გამჭვირვალობა- საქართველო საზოგადოებრივი აზრის კვლევა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საერთაშორისო გამჭვირვალობა- საქართველო საზოგადოებრივი აზრის კვლევა</dc:title>
  <dc:creator>Nino Robakidze</dc:creator>
  <cp:lastModifiedBy>Nino Robakidze</cp:lastModifiedBy>
  <cp:revision>2</cp:revision>
  <dcterms:created xsi:type="dcterms:W3CDTF">2015-07-01T07:17:14Z</dcterms:created>
  <dcterms:modified xsi:type="dcterms:W3CDTF">2015-07-01T07:40:24Z</dcterms:modified>
</cp:coreProperties>
</file>